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22"/>
  </p:notesMasterIdLst>
  <p:handoutMasterIdLst>
    <p:handoutMasterId r:id="rId23"/>
  </p:handoutMasterIdLst>
  <p:sldIdLst>
    <p:sldId id="279" r:id="rId6"/>
    <p:sldId id="280" r:id="rId7"/>
    <p:sldId id="281" r:id="rId8"/>
    <p:sldId id="317" r:id="rId9"/>
    <p:sldId id="286" r:id="rId10"/>
    <p:sldId id="310" r:id="rId11"/>
    <p:sldId id="311" r:id="rId12"/>
    <p:sldId id="312" r:id="rId13"/>
    <p:sldId id="321" r:id="rId14"/>
    <p:sldId id="318" r:id="rId15"/>
    <p:sldId id="300" r:id="rId16"/>
    <p:sldId id="283" r:id="rId17"/>
    <p:sldId id="301" r:id="rId18"/>
    <p:sldId id="303" r:id="rId19"/>
    <p:sldId id="307" r:id="rId20"/>
    <p:sldId id="308" r:id="rId21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 userDrawn="1">
          <p15:clr>
            <a:srgbClr val="A4A3A4"/>
          </p15:clr>
        </p15:guide>
        <p15:guide id="2" orient="horz" pos="2608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orient="horz" pos="1637" userDrawn="1">
          <p15:clr>
            <a:srgbClr val="A4A3A4"/>
          </p15:clr>
        </p15:guide>
        <p15:guide id="5" orient="horz" pos="215" userDrawn="1">
          <p15:clr>
            <a:srgbClr val="A4A3A4"/>
          </p15:clr>
        </p15:guide>
        <p15:guide id="6" orient="horz" pos="1103" userDrawn="1">
          <p15:clr>
            <a:srgbClr val="A4A3A4"/>
          </p15:clr>
        </p15:guide>
        <p15:guide id="7" orient="horz" pos="401" userDrawn="1">
          <p15:clr>
            <a:srgbClr val="A4A3A4"/>
          </p15:clr>
        </p15:guide>
        <p15:guide id="8" orient="horz" pos="2954" userDrawn="1">
          <p15:clr>
            <a:srgbClr val="A4A3A4"/>
          </p15:clr>
        </p15:guide>
        <p15:guide id="9" orient="horz" pos="173" userDrawn="1">
          <p15:clr>
            <a:srgbClr val="A4A3A4"/>
          </p15:clr>
        </p15:guide>
        <p15:guide id="10" pos="175" userDrawn="1">
          <p15:clr>
            <a:srgbClr val="A4A3A4"/>
          </p15:clr>
        </p15:guide>
        <p15:guide id="11" pos="5590" userDrawn="1">
          <p15:clr>
            <a:srgbClr val="A4A3A4"/>
          </p15:clr>
        </p15:guide>
        <p15:guide id="12" pos="2880" userDrawn="1">
          <p15:clr>
            <a:srgbClr val="A4A3A4"/>
          </p15:clr>
        </p15:guide>
        <p15:guide id="13" pos="776" userDrawn="1">
          <p15:clr>
            <a:srgbClr val="A4A3A4"/>
          </p15:clr>
        </p15:guide>
        <p15:guide id="14" pos="1411" userDrawn="1">
          <p15:clr>
            <a:srgbClr val="A4A3A4"/>
          </p15:clr>
        </p15:guide>
        <p15:guide id="15" pos="5287" userDrawn="1">
          <p15:clr>
            <a:srgbClr val="A4A3A4"/>
          </p15:clr>
        </p15:guide>
        <p15:guide id="16" pos="346" userDrawn="1">
          <p15:clr>
            <a:srgbClr val="A4A3A4"/>
          </p15:clr>
        </p15:guide>
        <p15:guide id="17" pos="40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1848"/>
    <a:srgbClr val="000000"/>
    <a:srgbClr val="8EBCC1"/>
    <a:srgbClr val="6C62D0"/>
    <a:srgbClr val="052049"/>
    <a:srgbClr val="90BD31"/>
    <a:srgbClr val="18A3AC"/>
    <a:srgbClr val="178CCB"/>
    <a:srgbClr val="F48024"/>
    <a:srgbClr val="E8E7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99" autoAdjust="0"/>
    <p:restoredTop sz="78174" autoAdjust="0"/>
  </p:normalViewPr>
  <p:slideViewPr>
    <p:cSldViewPr snapToGrid="0" showGuides="1">
      <p:cViewPr>
        <p:scale>
          <a:sx n="180" d="100"/>
          <a:sy n="180" d="100"/>
        </p:scale>
        <p:origin x="352" y="-720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2576" y="-240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Arial" panose="020B0604020202020204" pitchFamily="34" charset="0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b="0" i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‹#›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sz="800" dirty="0">
                <a:solidFill>
                  <a:srgbClr val="052049"/>
                </a:solidFill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F798EC2-7587-174C-8F9B-BEC1CFBF2B9A}" type="datetimeFigureOut">
              <a:rPr lang="en-US" smtClean="0"/>
              <a:pPr/>
              <a:t>4/26/24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b="0" i="0" kern="1200">
        <a:solidFill>
          <a:srgbClr val="052049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86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73050" indent="-273050">
              <a:buSzPct val="150000"/>
              <a:buChar char="-"/>
            </a:pPr>
            <a:r>
              <a:rPr lang="en-US" dirty="0"/>
              <a:t>In-distribution refers to data that is similar to feature engineering training data. </a:t>
            </a:r>
          </a:p>
          <a:p>
            <a:pPr marL="819150" lvl="1" indent="-273050">
              <a:buSzPct val="150000"/>
              <a:buChar char="-"/>
            </a:pPr>
            <a:r>
              <a:rPr lang="en-US" dirty="0"/>
              <a:t>It comes from the same distribution or domain. It is the data that the model has been exposed during feature engineering training</a:t>
            </a:r>
          </a:p>
          <a:p>
            <a:pPr marL="819150" lvl="1" indent="-273050">
              <a:buSzPct val="150000"/>
              <a:buChar char="-"/>
            </a:pPr>
            <a:r>
              <a:rPr lang="en-US" dirty="0"/>
              <a:t>Advantage:</a:t>
            </a:r>
          </a:p>
          <a:p>
            <a:pPr marL="1365250" lvl="2" indent="-273050">
              <a:buSzPct val="150000"/>
              <a:buChar char="-"/>
            </a:pPr>
            <a:r>
              <a:rPr lang="en-US" dirty="0"/>
              <a:t>the model becomes familiar with the patterns, structures and characteristics of the sequences present in the training data</a:t>
            </a:r>
          </a:p>
          <a:p>
            <a:pPr marL="1365250" lvl="2" indent="-273050">
              <a:buSzPct val="150000"/>
              <a:buChar char="-"/>
            </a:pPr>
            <a:r>
              <a:rPr lang="en-US" dirty="0"/>
              <a:t>Make accurate predictions and provide meaningful results/insights</a:t>
            </a:r>
          </a:p>
          <a:p>
            <a:pPr marL="273050" indent="-273050">
              <a:buSzPct val="150000"/>
              <a:buChar char="-"/>
            </a:pPr>
            <a:r>
              <a:rPr lang="en-US" dirty="0"/>
              <a:t>Out-of-distribution refers to data that is different from feature engineering training data</a:t>
            </a:r>
          </a:p>
          <a:p>
            <a:pPr marL="819150" lvl="1" indent="-273050">
              <a:buSzPct val="150000"/>
              <a:buChar char="-"/>
            </a:pPr>
            <a:r>
              <a:rPr lang="en-US" dirty="0"/>
              <a:t>It comes from a different distribution or domain. The data is unfamiliar to the model because it was not included in the training process</a:t>
            </a:r>
          </a:p>
          <a:p>
            <a:pPr marL="819150" lvl="1" indent="-273050">
              <a:buSzPct val="150000"/>
              <a:buChar char="-"/>
            </a:pPr>
            <a:r>
              <a:rPr lang="en-US" dirty="0"/>
              <a:t>Represents the data that the model encounters in the real-world scenarios</a:t>
            </a:r>
          </a:p>
          <a:p>
            <a:pPr marL="1365250" lvl="2" indent="-273050">
              <a:buSzPct val="150000"/>
              <a:buChar char="-"/>
            </a:pPr>
            <a:r>
              <a:rPr lang="en-US" dirty="0" err="1"/>
              <a:t>tcr</a:t>
            </a:r>
            <a:r>
              <a:rPr lang="en-US" dirty="0"/>
              <a:t>/peptide sequences from different organisms, </a:t>
            </a:r>
          </a:p>
          <a:p>
            <a:pPr marL="1365250" lvl="2" indent="-273050">
              <a:buSzPct val="150000"/>
              <a:buChar char="-"/>
            </a:pPr>
            <a:r>
              <a:rPr lang="en-US" dirty="0"/>
              <a:t>novel peptide variants</a:t>
            </a:r>
          </a:p>
          <a:p>
            <a:pPr marL="1365250" lvl="2" indent="-273050">
              <a:buSzPct val="150000"/>
              <a:buChar char="-"/>
            </a:pPr>
            <a:r>
              <a:rPr lang="en-US" dirty="0"/>
              <a:t>sequences with unique properties that were not present in the training data</a:t>
            </a:r>
          </a:p>
          <a:p>
            <a:pPr marL="819150" lvl="1" indent="-273050">
              <a:buSzPct val="150000"/>
              <a:buChar char="-"/>
            </a:pPr>
            <a:r>
              <a:rPr lang="en-US" dirty="0"/>
              <a:t>Challenges: </a:t>
            </a:r>
          </a:p>
          <a:p>
            <a:pPr marL="1365250" lvl="2" indent="-273050">
              <a:buSzPct val="150000"/>
              <a:buChar char="-"/>
            </a:pPr>
            <a:r>
              <a:rPr lang="en-US" dirty="0"/>
              <a:t>may not learn the relevant patterns or structures required to make accurate predictions or (provide reliable results in the unfamiliar scenarios</a:t>
            </a:r>
          </a:p>
          <a:p>
            <a:pPr marL="1076325" lvl="0" indent="-273050">
              <a:buSzPct val="150000"/>
              <a:buChar char="-"/>
            </a:pPr>
            <a:r>
              <a:rPr lang="en-US" dirty="0"/>
              <a:t>Briefly mention 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12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189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first 4:</a:t>
            </a:r>
          </a:p>
          <a:p>
            <a:pPr marL="285750" marR="0" lvl="1" indent="-112713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78CCB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dirty="0"/>
              <a:t>Tessa is benchmark for current use</a:t>
            </a:r>
          </a:p>
          <a:p>
            <a:pPr lvl="1"/>
            <a:r>
              <a:rPr lang="en-US" dirty="0"/>
              <a:t>PE uses TCR without training</a:t>
            </a:r>
          </a:p>
          <a:p>
            <a:pPr lvl="1"/>
            <a:r>
              <a:rPr lang="en-US" dirty="0"/>
              <a:t>Adding ED improves precision which is increasing True positive predictions</a:t>
            </a:r>
          </a:p>
          <a:p>
            <a:pPr lvl="1"/>
            <a:r>
              <a:rPr lang="en-US" dirty="0"/>
              <a:t>Adding network improves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Talk about next block of NE:</a:t>
            </a:r>
          </a:p>
          <a:p>
            <a:pPr lvl="2"/>
            <a:r>
              <a:rPr lang="en-US" dirty="0"/>
              <a:t>Adding NE to PE improves by 20%</a:t>
            </a:r>
          </a:p>
          <a:p>
            <a:pPr lvl="2"/>
            <a:r>
              <a:rPr lang="en-US" dirty="0"/>
              <a:t>Adding NE to ED improves by 15%</a:t>
            </a:r>
          </a:p>
          <a:p>
            <a:pPr lvl="2"/>
            <a:endParaRPr lang="en-US" dirty="0"/>
          </a:p>
          <a:p>
            <a:pPr lvl="0"/>
            <a:r>
              <a:rPr lang="en-US" dirty="0"/>
              <a:t>Adding HLAs:</a:t>
            </a:r>
          </a:p>
          <a:p>
            <a:pPr lvl="0"/>
            <a:r>
              <a:rPr lang="en-US" dirty="0"/>
              <a:t>Adding VJs</a:t>
            </a:r>
          </a:p>
          <a:p>
            <a:pPr lvl="0"/>
            <a:r>
              <a:rPr lang="en-US" dirty="0"/>
              <a:t>How about combining all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152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17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15</a:t>
            </a:fld>
            <a:endParaRPr lang="en-US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808409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22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brief time</a:t>
            </a:r>
          </a:p>
          <a:p>
            <a:r>
              <a:rPr lang="en-US" dirty="0"/>
              <a:t>Idea: </a:t>
            </a:r>
          </a:p>
          <a:p>
            <a:pPr lvl="1"/>
            <a:r>
              <a:rPr lang="en-US" dirty="0"/>
              <a:t>we have TCRs, hard to get antigen sequences</a:t>
            </a:r>
          </a:p>
          <a:p>
            <a:pPr lvl="1"/>
            <a:r>
              <a:rPr lang="en-US" dirty="0"/>
              <a:t>We have some other disease pairs. Most antigens came from virus</a:t>
            </a:r>
          </a:p>
          <a:p>
            <a:pPr lvl="1"/>
            <a:r>
              <a:rPr lang="en-US" dirty="0"/>
              <a:t>Project focuses on prediction which TCRs can bind to a list of antigen peptides from an interested diseases</a:t>
            </a:r>
          </a:p>
          <a:p>
            <a:pPr lvl="1"/>
            <a:r>
              <a:rPr lang="en-US" dirty="0"/>
              <a:t>Use pairwise TCR-antigen from databases to benefit the TCR antigen binding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3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185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brief time</a:t>
            </a:r>
          </a:p>
          <a:p>
            <a:r>
              <a:rPr lang="en-US" dirty="0"/>
              <a:t>Idea: </a:t>
            </a:r>
          </a:p>
          <a:p>
            <a:pPr lvl="1"/>
            <a:r>
              <a:rPr lang="en-US" dirty="0"/>
              <a:t>we have TCRs, hard to get antigen sequences</a:t>
            </a:r>
          </a:p>
          <a:p>
            <a:pPr lvl="1"/>
            <a:r>
              <a:rPr lang="en-US" dirty="0"/>
              <a:t>We have some other disease pairs. Most antigens came from virus</a:t>
            </a:r>
          </a:p>
          <a:p>
            <a:pPr lvl="1"/>
            <a:r>
              <a:rPr lang="en-US" dirty="0"/>
              <a:t>Project focuses on prediction</a:t>
            </a:r>
          </a:p>
          <a:p>
            <a:pPr lvl="1"/>
            <a:r>
              <a:rPr lang="en-US" dirty="0"/>
              <a:t>Use pairwise TCR-antigen from databases to benefit the TCR antigen binding prediction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4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75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purpose of this project</a:t>
            </a:r>
          </a:p>
          <a:p>
            <a:r>
              <a:rPr lang="en-US" sz="1400" dirty="0"/>
              <a:t>Atchley Factor Vectorization Task</a:t>
            </a:r>
          </a:p>
          <a:p>
            <a:pPr lvl="1"/>
            <a:r>
              <a:rPr lang="en-US" sz="1200" dirty="0"/>
              <a:t>Convert raw sequences to numerical vectors</a:t>
            </a:r>
          </a:p>
          <a:p>
            <a:r>
              <a:rPr lang="en-US" sz="1400" dirty="0"/>
              <a:t>Sequence Embedding Module</a:t>
            </a:r>
          </a:p>
          <a:p>
            <a:pPr lvl="1"/>
            <a:r>
              <a:rPr lang="en-US" sz="1200" dirty="0"/>
              <a:t>Reduce noises and extract underlying information from the original TCR sequences to boost prediction</a:t>
            </a:r>
          </a:p>
          <a:p>
            <a:pPr lvl="1"/>
            <a:r>
              <a:rPr lang="en-US" sz="1200" dirty="0"/>
              <a:t>Output the TCR encoded features, i.e. </a:t>
            </a:r>
            <a:r>
              <a:rPr lang="en-US" sz="1200" b="1" dirty="0"/>
              <a:t>PE</a:t>
            </a:r>
            <a:r>
              <a:rPr lang="en-US" sz="1200" dirty="0"/>
              <a:t>, </a:t>
            </a:r>
            <a:r>
              <a:rPr lang="en-US" sz="1200" b="1" dirty="0"/>
              <a:t>ED</a:t>
            </a:r>
            <a:endParaRPr lang="en-US" sz="1200" dirty="0"/>
          </a:p>
          <a:p>
            <a:r>
              <a:rPr lang="en-US" sz="1400" dirty="0"/>
              <a:t>Graph Embedding Module</a:t>
            </a:r>
          </a:p>
          <a:p>
            <a:pPr lvl="1"/>
            <a:r>
              <a:rPr lang="en-US" sz="1200" dirty="0"/>
              <a:t>Use the information from TCR sequence similarity to improve prediction</a:t>
            </a:r>
          </a:p>
          <a:p>
            <a:pPr lvl="1"/>
            <a:r>
              <a:rPr lang="en-US" sz="1200" dirty="0"/>
              <a:t>Output the TCR node embeddings (</a:t>
            </a:r>
            <a:r>
              <a:rPr lang="en-US" sz="1200" b="1" dirty="0"/>
              <a:t>NE</a:t>
            </a:r>
            <a:r>
              <a:rPr lang="en-US" sz="1200" dirty="0"/>
              <a:t>)</a:t>
            </a:r>
          </a:p>
          <a:p>
            <a:r>
              <a:rPr lang="en-US" sz="1400" dirty="0"/>
              <a:t>Categorical Embedding Module</a:t>
            </a:r>
          </a:p>
          <a:p>
            <a:pPr lvl="1"/>
            <a:r>
              <a:rPr lang="en-US" sz="1200" dirty="0"/>
              <a:t>Encode HLAs and VJ genes as numerical vectors</a:t>
            </a:r>
          </a:p>
          <a:p>
            <a:pPr lvl="1"/>
            <a:r>
              <a:rPr lang="en-US" sz="1200" dirty="0"/>
              <a:t>Reduce noises and output the abstracted </a:t>
            </a:r>
            <a:r>
              <a:rPr lang="en-US" sz="1200" b="1" dirty="0"/>
              <a:t>HLA</a:t>
            </a:r>
            <a:r>
              <a:rPr lang="en-US" sz="1200" dirty="0"/>
              <a:t> and </a:t>
            </a:r>
            <a:r>
              <a:rPr lang="en-US" sz="1200" b="1" dirty="0"/>
              <a:t>VJ</a:t>
            </a:r>
            <a:r>
              <a:rPr lang="en-US" sz="1200" dirty="0"/>
              <a:t>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5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6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6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26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7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99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8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5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purpose of this project</a:t>
            </a:r>
          </a:p>
          <a:p>
            <a:r>
              <a:rPr lang="en-US" sz="1400" dirty="0"/>
              <a:t>Atchley Factor Vectorization Task</a:t>
            </a:r>
          </a:p>
          <a:p>
            <a:pPr lvl="1"/>
            <a:r>
              <a:rPr lang="en-US" sz="1200" dirty="0"/>
              <a:t>Convert raw sequences to numerical vectors</a:t>
            </a:r>
          </a:p>
          <a:p>
            <a:r>
              <a:rPr lang="en-US" sz="1400" dirty="0"/>
              <a:t>Sequence Embedding Module</a:t>
            </a:r>
          </a:p>
          <a:p>
            <a:pPr lvl="1"/>
            <a:r>
              <a:rPr lang="en-US" sz="1200" dirty="0"/>
              <a:t>Reduce noises and extract underlying information from the original TCR sequences to boost prediction</a:t>
            </a:r>
          </a:p>
          <a:p>
            <a:pPr lvl="1"/>
            <a:r>
              <a:rPr lang="en-US" sz="1200" dirty="0"/>
              <a:t>Output the TCR encoded features, i.e. </a:t>
            </a:r>
            <a:r>
              <a:rPr lang="en-US" sz="1200" b="1" dirty="0"/>
              <a:t>PE</a:t>
            </a:r>
            <a:r>
              <a:rPr lang="en-US" sz="1200" dirty="0"/>
              <a:t>, </a:t>
            </a:r>
            <a:r>
              <a:rPr lang="en-US" sz="1200" b="1" dirty="0"/>
              <a:t>ED</a:t>
            </a:r>
            <a:endParaRPr lang="en-US" sz="1200" dirty="0"/>
          </a:p>
          <a:p>
            <a:r>
              <a:rPr lang="en-US" sz="1400" dirty="0"/>
              <a:t>Graph Embedding Module</a:t>
            </a:r>
          </a:p>
          <a:p>
            <a:pPr lvl="1"/>
            <a:r>
              <a:rPr lang="en-US" sz="1200" dirty="0"/>
              <a:t>Use the information from TCR sequence similarity to improve prediction</a:t>
            </a:r>
          </a:p>
          <a:p>
            <a:pPr lvl="1"/>
            <a:r>
              <a:rPr lang="en-US" sz="1200" dirty="0"/>
              <a:t>Output the TCR node embeddings (</a:t>
            </a:r>
            <a:r>
              <a:rPr lang="en-US" sz="1200" b="1" dirty="0"/>
              <a:t>NE</a:t>
            </a:r>
            <a:r>
              <a:rPr lang="en-US" sz="1200" dirty="0"/>
              <a:t>)</a:t>
            </a:r>
          </a:p>
          <a:p>
            <a:r>
              <a:rPr lang="en-US" sz="1400" dirty="0"/>
              <a:t>Categorical Embedding Module</a:t>
            </a:r>
          </a:p>
          <a:p>
            <a:pPr lvl="1"/>
            <a:r>
              <a:rPr lang="en-US" sz="1200" dirty="0"/>
              <a:t>Encode HLAs and VJ genes as numerical vectors</a:t>
            </a:r>
          </a:p>
          <a:p>
            <a:pPr lvl="1"/>
            <a:r>
              <a:rPr lang="en-US" sz="1200" dirty="0"/>
              <a:t>Reduce noises and output the abstracted </a:t>
            </a:r>
            <a:r>
              <a:rPr lang="en-US" sz="1200" b="1" dirty="0"/>
              <a:t>HLA</a:t>
            </a:r>
            <a:r>
              <a:rPr lang="en-US" sz="1200" dirty="0"/>
              <a:t> and </a:t>
            </a:r>
            <a:r>
              <a:rPr lang="en-US" sz="1200" b="1" dirty="0"/>
              <a:t>VJ</a:t>
            </a:r>
            <a:r>
              <a:rPr lang="en-US" sz="1200" dirty="0"/>
              <a:t> features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9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9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</a:rPr>
              <a:pPr algn="r"/>
              <a:t>10</a:t>
            </a:fld>
            <a:endParaRPr lang="en-US" dirty="0">
              <a:solidFill>
                <a:srgbClr val="052049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</a:rPr>
              <a:t>| [footer text here]</a:t>
            </a:r>
            <a:endParaRPr lang="en-US" sz="800" dirty="0">
              <a:solidFill>
                <a:srgbClr val="0520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62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2.jpeg"/><Relationship Id="rId4" Type="http://schemas.openxmlformats.org/officeDocument/2006/relationships/image" Target="../media/image2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0.emf"/><Relationship Id="rId4" Type="http://schemas.openxmlformats.org/officeDocument/2006/relationships/image" Target="../media/image35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5.jpe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1851"/>
            <a:ext cx="1307578" cy="84750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470D759-0E0E-8249-AFAC-A75A00A3758F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2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accent2"/>
              </a:solidFill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6"/>
            <a:ext cx="6593258" cy="1430138"/>
          </a:xfr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accent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" y="1769166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87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6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1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D46ED-C45A-5D4E-AA02-EF9EDB0FA1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9763C0-80D9-8D42-B900-9C5810713DB1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7DAA724C-3107-8C4A-A46D-AB498B3D6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573359-3223-304A-9E4E-E3990C977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2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BFC587D-F4CD-7648-95B7-35FDAB0070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E758B97-1F12-914B-8A88-08F79B27CB21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321EFAD-F786-464B-B3E8-5DEEB972AF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1D80BBCD-01AA-2048-816B-1926C3382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F776777-542E-DD44-ADA8-B722AD3865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7F4D8-5A99-1448-8564-FCC9065979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01DCD7-F394-9C47-9AE3-85303D673D5E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D2C759A4-81DB-2B49-BAD8-20F4759D56E4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8F50CE7-BE49-DF46-A309-40346733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5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EA5AAF51-36B8-9940-ACBC-F45CDFBB60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4798F0E-CEC8-8A4D-A129-15694C617DB3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A4BD1-BDC4-5847-8479-2F6EAA1BF0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5348B5-ADBC-3742-81A7-0E4C003890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690" y="241702"/>
            <a:ext cx="812800" cy="812579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3D807373-E9A5-9F41-8251-72DE5DC0C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FA66BC5E-F1DA-6A44-9B69-93266278F9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tx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95CD000-1EC0-AA42-B1CD-FDFAC651DA81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9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Viole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2CAA2A-5698-F649-A896-1B0C52B65B4D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Magen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703"/>
            <a:ext cx="8902097" cy="49017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1"/>
            <a:ext cx="5666935" cy="4304714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8CD1AB83-6DAD-CB4D-8F80-6559296DF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6298" y="3869451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25E0E3E-37E7-624B-BD5B-F3FD27B58250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D076ED3-B4CC-4448-9C8D-EE9C8E4ED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693" y="3355289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B315E655-425B-6342-8FC5-549929A12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72" y="1127897"/>
            <a:ext cx="4976447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59D8CE0E-5F3B-3149-9E62-C9706A69F8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589" y="2526001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B8961A-B94A-D843-9BDD-2DC2524C1E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690" y="24170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06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136994"/>
            <a:ext cx="9144000" cy="1006506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76EBEE4-9892-574D-BF3F-34A92DB1BEAF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56506E1-BB8B-7045-8D57-C400CDE42A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461EED-DF40-EF49-BA4F-8A8FD2939B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– Nav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8E9279F-0732-2D41-9F31-EB38C1C6965B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9BA6BCF-2F1A-8443-A8DC-13CF462899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227" t="19283" r="-18229" b="-22843"/>
          <a:stretch/>
        </p:blipFill>
        <p:spPr>
          <a:xfrm rot="5400000">
            <a:off x="2084133" y="-3768025"/>
            <a:ext cx="10362381" cy="967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021FC-6CE9-D549-BE7A-5D94B0888C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5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– Nav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74AEBC4-F1C6-964F-B3AF-AF09E45DE715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8A9B26ED-91EB-374C-A70F-3562EDE10C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48"/>
          <a:stretch/>
        </p:blipFill>
        <p:spPr>
          <a:xfrm rot="10800000">
            <a:off x="2413325" y="62568"/>
            <a:ext cx="6730677" cy="1959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AD5338-76BD-4C47-9834-F2629B5325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411" y="303864"/>
            <a:ext cx="977866" cy="9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8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–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3417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BC1395-2AD9-8C4D-9E13-CE99F3E7EA24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2001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bg2"/>
                </a:solidFill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65B08227-3138-BB41-8E3C-35CA4778C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463" y="1418843"/>
            <a:ext cx="6437410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34A4266-EC7F-FD4B-9C3E-81E7A22951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081" y="2816947"/>
            <a:ext cx="6432731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8ACD5-01D7-EA49-A1A8-0D5AC50A0B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81" y="305870"/>
            <a:ext cx="999731" cy="999459"/>
          </a:xfrm>
          <a:prstGeom prst="rect">
            <a:avLst/>
          </a:prstGeom>
        </p:spPr>
      </p:pic>
      <p:sp>
        <p:nvSpPr>
          <p:cNvPr id="18" name="Freeform 77">
            <a:extLst>
              <a:ext uri="{FF2B5EF4-FFF2-40B4-BE49-F238E27FC236}">
                <a16:creationId xmlns:a16="http://schemas.microsoft.com/office/drawing/2014/main" id="{09D6DA44-3D41-5E45-80B2-97B2B0E76C11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723CD-1F5B-804C-A079-FE3D1017A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084"/>
          <a:stretch/>
        </p:blipFill>
        <p:spPr>
          <a:xfrm>
            <a:off x="2244538" y="183586"/>
            <a:ext cx="6899462" cy="168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8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6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201" y="1878497"/>
            <a:ext cx="6141359" cy="1311963"/>
          </a:xfrm>
        </p:spPr>
        <p:txBody>
          <a:bodyPr anchor="b">
            <a:noAutofit/>
          </a:bodyPr>
          <a:lstStyle>
            <a:lvl1pPr>
              <a:defRPr sz="3600" b="0" i="0" baseline="0">
                <a:solidFill>
                  <a:schemeClr val="tx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9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4AD83FAE-0AD2-084F-918F-E696D117757B}" type="datetime1">
              <a:rPr lang="en-US" smtClean="0"/>
              <a:t>4/26/24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1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5" y="4102257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b="0" i="0" baseline="0" dirty="0" smtClean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418279-066F-DC44-B86B-14E3FAD25D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220" y="478425"/>
            <a:ext cx="1297452" cy="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buClr>
                <a:schemeClr val="tx1"/>
              </a:buClr>
              <a:defRPr b="0" i="0"/>
            </a:lvl2pPr>
            <a:lvl3pPr>
              <a:defRPr b="0" i="0"/>
            </a:lvl3pPr>
            <a:lvl4pPr>
              <a:buClr>
                <a:schemeClr val="tx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52446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b="0" i="0"/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4"/>
            <a:ext cx="3826840" cy="285308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b="0" i="0"/>
            </a:lvl1pPr>
            <a:lvl2pPr>
              <a:buClr>
                <a:schemeClr val="accent1"/>
              </a:buClr>
              <a:defRPr b="0" i="0"/>
            </a:lvl2pPr>
            <a:lvl3pPr>
              <a:buClr>
                <a:schemeClr val="accent1"/>
              </a:buClr>
              <a:defRPr b="0" i="0"/>
            </a:lvl3pPr>
            <a:lvl4pPr>
              <a:buClr>
                <a:schemeClr val="accent1"/>
              </a:buClr>
              <a:defRPr b="0" i="0"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2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rgbClr val="90BD31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9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0" i="0" dirty="0">
                <a:solidFill>
                  <a:schemeClr val="bg2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91175AD-5EC8-6C49-8218-F38BDE3E86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552" t="35459" r="2030" b="-21848"/>
          <a:stretch/>
        </p:blipFill>
        <p:spPr>
          <a:xfrm rot="5400000">
            <a:off x="2622550" y="-1377949"/>
            <a:ext cx="5143500" cy="78994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CB472-92BE-5E48-80A6-FC260AA96B83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77">
            <a:extLst>
              <a:ext uri="{FF2B5EF4-FFF2-40B4-BE49-F238E27FC236}">
                <a16:creationId xmlns:a16="http://schemas.microsoft.com/office/drawing/2014/main" id="{4ABB29B8-DCAF-7B40-9E52-219D904D83D6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452C1D42-AAA3-B04E-A034-F13587860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1183" t="13402" r="10781" b="28503"/>
          <a:stretch/>
        </p:blipFill>
        <p:spPr>
          <a:xfrm>
            <a:off x="-317500" y="-245162"/>
            <a:ext cx="9461500" cy="538866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1C639F-F884-C946-B140-A9518C6FB9A8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08B3EA4E-B6EE-2549-8EB7-C25BC2142E7C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2" name="Title 15">
            <a:extLst>
              <a:ext uri="{FF2B5EF4-FFF2-40B4-BE49-F238E27FC236}">
                <a16:creationId xmlns:a16="http://schemas.microsoft.com/office/drawing/2014/main" id="{013E3FCC-D96C-D344-BBA3-51BB23D2A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D9FF64-C01C-5C4C-8AB2-E760BF7690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8169964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88447-026C-8740-AB11-4D9C4007C6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14"/>
          <a:stretch/>
        </p:blipFill>
        <p:spPr>
          <a:xfrm>
            <a:off x="0" y="401119"/>
            <a:ext cx="9144000" cy="177406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2" y="1772719"/>
            <a:ext cx="7051729" cy="1411357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0" i="0" dirty="0" err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B58095-3588-1A4E-B981-253E9F1A1AEC}"/>
              </a:ext>
            </a:extLst>
          </p:cNvPr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Freeform 77">
            <a:extLst>
              <a:ext uri="{FF2B5EF4-FFF2-40B4-BE49-F238E27FC236}">
                <a16:creationId xmlns:a16="http://schemas.microsoft.com/office/drawing/2014/main" id="{81C2D974-A2EE-E349-AD5D-00B5C62A8CB7}"/>
              </a:ext>
            </a:extLst>
          </p:cNvPr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18DED201-C78F-0E4A-B63C-520004DA73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3585" y="1919440"/>
            <a:ext cx="6435412" cy="1107896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600" b="0" i="0" baseline="0">
                <a:solidFill>
                  <a:schemeClr val="bg1"/>
                </a:solidFill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3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3865186" y="2036429"/>
            <a:ext cx="1571041" cy="101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9400" y="1884801"/>
            <a:ext cx="1373900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1"/>
            <a:ext cx="2994420" cy="201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E061F-A72A-5142-8A32-D6BACF33C6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144895"/>
            <a:ext cx="6149579" cy="10211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44D79-B0F4-1A43-9BD5-09FD9E662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8" y="2015505"/>
            <a:ext cx="1615438" cy="16154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Mt. Z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66F05B-DFA4-6F48-B676-F50E7C038154}"/>
              </a:ext>
            </a:extLst>
          </p:cNvPr>
          <p:cNvSpPr/>
          <p:nvPr userDrawn="1"/>
        </p:nvSpPr>
        <p:spPr bwMode="auto">
          <a:xfrm>
            <a:off x="6149581" y="1645920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494DF8-84C9-4641-9876-C01FAA2F1677}"/>
              </a:ext>
            </a:extLst>
          </p:cNvPr>
          <p:cNvSpPr/>
          <p:nvPr userDrawn="1"/>
        </p:nvSpPr>
        <p:spPr bwMode="auto">
          <a:xfrm>
            <a:off x="2" y="0"/>
            <a:ext cx="6149579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73C1E6-BC68-894B-BFA0-E9C181FA1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9411"/>
            <a:ext cx="2994420" cy="19966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4098B-43D5-4B4E-A524-530B7E386F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77" cy="3754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44FD6C-4722-4647-8824-7BD62CB499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77" y="1994818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81F62F8-022A-8040-9203-343FE92FD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5407" b="39964"/>
          <a:stretch/>
        </p:blipFill>
        <p:spPr>
          <a:xfrm>
            <a:off x="-993817" y="0"/>
            <a:ext cx="7143396" cy="1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3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4FBE2C-79B3-0741-8C4F-E79579E3B5C3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BA96EE-AE7F-9D47-80E0-948746F73CBD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08378B-0C89-E14E-8069-2034FF2D0F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1"/>
            <a:ext cx="2760609" cy="20155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8C622B-BC71-0F4D-ACEB-367F089BD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4AB437-D405-6C43-9FA5-FD5F04163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46CC52-4A32-374A-BF1E-0FA06087FD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4" t="5935" r="2464" b="11182"/>
          <a:stretch/>
        </p:blipFill>
        <p:spPr>
          <a:xfrm>
            <a:off x="2756141" y="30482"/>
            <a:ext cx="6387861" cy="12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4FBBD5-5854-194C-9766-1823F3F5452C}"/>
              </a:ext>
            </a:extLst>
          </p:cNvPr>
          <p:cNvSpPr/>
          <p:nvPr userDrawn="1"/>
        </p:nvSpPr>
        <p:spPr bwMode="auto">
          <a:xfrm>
            <a:off x="0" y="1645921"/>
            <a:ext cx="2994421" cy="3497580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282E7-F7BC-5A48-9E5F-4ECBFDF952A0}"/>
              </a:ext>
            </a:extLst>
          </p:cNvPr>
          <p:cNvSpPr/>
          <p:nvPr userDrawn="1"/>
        </p:nvSpPr>
        <p:spPr bwMode="auto">
          <a:xfrm>
            <a:off x="2756757" y="0"/>
            <a:ext cx="6387245" cy="164592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94893-0820-A743-86A6-BDEB411A7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2756753" cy="2015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12EA7E-47D5-4248-9461-6049F4FA2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1"/>
            <a:ext cx="6387246" cy="388619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1F1DBF9-E6D2-EC49-80D7-6EE1B776A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74" b="37397"/>
          <a:stretch/>
        </p:blipFill>
        <p:spPr>
          <a:xfrm>
            <a:off x="2756140" y="15255"/>
            <a:ext cx="6387860" cy="12420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56DF26-9AA1-AC46-9695-22DFD8CE98E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00" y="2015504"/>
            <a:ext cx="1615440" cy="1615440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9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1"/>
            <a:ext cx="8173580" cy="458587"/>
          </a:xfrm>
        </p:spPr>
        <p:txBody>
          <a:bodyPr anchor="b">
            <a:noAutofit/>
          </a:bodyPr>
          <a:lstStyle>
            <a:lvl1pPr>
              <a:defRPr sz="3600" b="0" i="0">
                <a:latin typeface="Garamond" panose="02020404030301010803" pitchFamily="18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1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24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08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23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69704F-E66B-5B41-BF3B-8C6539B4842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9F718F-E8D1-5640-A678-0137FDBAEC9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33354" y="1401763"/>
            <a:ext cx="3915528" cy="2932112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tx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3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 dirty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601" y="1431236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  <a:lvl2pPr marL="230181" indent="0">
              <a:buNone/>
              <a:defRPr>
                <a:latin typeface="+mn-lt"/>
              </a:defRPr>
            </a:lvl2pPr>
            <a:lvl3pPr marL="515924" indent="0">
              <a:buNone/>
              <a:defRPr>
                <a:latin typeface="+mn-lt"/>
              </a:defRPr>
            </a:lvl3pPr>
            <a:lvl4pPr marL="800080" indent="0">
              <a:buNone/>
              <a:defRPr>
                <a:latin typeface="+mn-lt"/>
              </a:defRPr>
            </a:lvl4pPr>
            <a:lvl5pPr marL="1085823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lorem ipsum.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9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3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i="0" baseline="0">
                <a:solidFill>
                  <a:schemeClr val="accent2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4016" r:id="rId14"/>
    <p:sldLayoutId id="2147483994" r:id="rId15"/>
    <p:sldLayoutId id="2147483995" r:id="rId16"/>
  </p:sldLayoutIdLst>
  <p:transition>
    <p:fade/>
  </p:transition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2" y="4852597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7" y="4840129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b="0" i="0">
                <a:solidFill>
                  <a:schemeClr val="tx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1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b="0" i="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7A11AC4-0317-9648-9B11-2E4A9F794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685" y="1401417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EEA57C94-8CEE-E147-BA04-64415375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11" r:id="rId5"/>
    <p:sldLayoutId id="2147484012" r:id="rId6"/>
    <p:sldLayoutId id="2147484013" r:id="rId7"/>
    <p:sldLayoutId id="2147484001" r:id="rId8"/>
    <p:sldLayoutId id="2147484007" r:id="rId9"/>
    <p:sldLayoutId id="2147484009" r:id="rId10"/>
    <p:sldLayoutId id="2147484008" r:id="rId11"/>
    <p:sldLayoutId id="2147483944" r:id="rId12"/>
    <p:sldLayoutId id="2147483951" r:id="rId13"/>
    <p:sldLayoutId id="2147483953" r:id="rId14"/>
    <p:sldLayoutId id="2147484000" r:id="rId15"/>
    <p:sldLayoutId id="2147483950" r:id="rId16"/>
    <p:sldLayoutId id="2147483960" r:id="rId17"/>
    <p:sldLayoutId id="2147483961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4015" r:id="rId25"/>
    <p:sldLayoutId id="2147483954" r:id="rId26"/>
    <p:sldLayoutId id="2147483959" r:id="rId27"/>
    <p:sldLayoutId id="2147484002" r:id="rId28"/>
    <p:sldLayoutId id="2147484014" r:id="rId29"/>
    <p:sldLayoutId id="2147484010" r:id="rId30"/>
    <p:sldLayoutId id="2147484003" r:id="rId31"/>
  </p:sldLayoutIdLst>
  <p:transition>
    <p:fade/>
  </p:transition>
  <p:hf hdr="0"/>
  <p:txStyles>
    <p:titleStyle>
      <a:lvl1pPr algn="l" defTabSz="914378" rtl="0" eaLnBrk="1" latinLnBrk="0" hangingPunct="1">
        <a:lnSpc>
          <a:spcPct val="85000"/>
        </a:lnSpc>
        <a:spcBef>
          <a:spcPct val="0"/>
        </a:spcBef>
        <a:buNone/>
        <a:defRPr lang="en-US" sz="3600" b="0" i="0" kern="1200" cap="none" spc="0" baseline="0" dirty="0" smtClean="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233357" indent="-23335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1pPr>
      <a:lvl2pPr marL="522275" indent="-227007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20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2pPr>
      <a:lvl3pPr marL="746106" indent="-16668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3pPr>
      <a:lvl4pPr marL="979463" indent="-173034" algn="l" defTabSz="640064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.AppleSystemUIFont" charset="0"/>
        <a:buChar char="-"/>
        <a:tabLst/>
        <a:defRPr lang="en-US" sz="1600" b="0" i="0" kern="1200" dirty="0" smtClean="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Arial" panose="020B0604020202020204" pitchFamily="34" charset="0"/>
        </a:defRPr>
      </a:lvl4pPr>
      <a:lvl5pPr marL="1312830" indent="-227007" algn="l" defTabSz="640064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jp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E4843-90A0-C96B-293C-404FAF7D8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9200" y="4485415"/>
            <a:ext cx="1925338" cy="178955"/>
          </a:xfrm>
        </p:spPr>
        <p:txBody>
          <a:bodyPr/>
          <a:lstStyle/>
          <a:p>
            <a:r>
              <a:rPr lang="en-US" dirty="0"/>
              <a:t>5/17/2024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D122F-59B1-8F96-85FD-90C53A283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9200" y="3980532"/>
            <a:ext cx="4191461" cy="426719"/>
          </a:xfrm>
        </p:spPr>
        <p:txBody>
          <a:bodyPr/>
          <a:lstStyle/>
          <a:p>
            <a:r>
              <a:rPr lang="en-US" dirty="0"/>
              <a:t>Phi Le, PhD and Li Zhang, PhD</a:t>
            </a:r>
          </a:p>
          <a:p>
            <a:r>
              <a:rPr lang="en-US" dirty="0"/>
              <a:t>University of California San Francisco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8051D-F858-3693-8026-32D90CDCF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>
                <a:latin typeface="Garamond" panose="02020404030301010803" pitchFamily="18" charset="0"/>
              </a:rPr>
              <a:t>Prediction of Multi-Class Peptides by T-cell Receptor Sequences with Deep Learning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4191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7BC52-73AB-4C80-72CA-B5D5F86D3C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4F9E0-361D-3526-7839-6FA9ACCD3E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10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17780A-FB24-B14F-A579-B679B26F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Fully-connected Feed Forward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5332D-BD09-FC9D-2784-1ADDB66DD7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D3B69E-16B5-1601-C841-1F71735FC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92"/>
          <a:stretch/>
        </p:blipFill>
        <p:spPr>
          <a:xfrm>
            <a:off x="1426464" y="1263636"/>
            <a:ext cx="5926607" cy="2702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81339D-2347-32B7-3A68-61D490737E75}"/>
              </a:ext>
            </a:extLst>
          </p:cNvPr>
          <p:cNvSpPr txBox="1"/>
          <p:nvPr/>
        </p:nvSpPr>
        <p:spPr bwMode="auto">
          <a:xfrm>
            <a:off x="-759854" y="2176530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9505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AEA1CE-A2F5-9201-38F8-632E9314F2C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885D8-75BD-E32E-0449-538BD532C61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11</a:t>
            </a:fld>
            <a:r>
              <a:rPr lang="en-US" dirty="0"/>
              <a:t>/16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531105-3D73-551A-E8C0-E2590565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Discussions</a:t>
            </a:r>
          </a:p>
        </p:txBody>
      </p:sp>
    </p:spTree>
    <p:extLst>
      <p:ext uri="{BB962C8B-B14F-4D97-AF65-F5344CB8AC3E}">
        <p14:creationId xmlns:p14="http://schemas.microsoft.com/office/powerpoint/2010/main" val="6555454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48152" y="4852597"/>
            <a:ext cx="4310907" cy="10348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72107" y="4840129"/>
            <a:ext cx="246061" cy="116425"/>
          </a:xfrm>
        </p:spPr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12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318751"/>
            <a:ext cx="8173580" cy="458587"/>
          </a:xfrm>
        </p:spPr>
        <p:txBody>
          <a:bodyPr wrap="square" anchor="b">
            <a:normAutofit/>
          </a:bodyPr>
          <a:lstStyle/>
          <a:p>
            <a:r>
              <a:rPr lang="en-US" sz="2500" dirty="0"/>
              <a:t>Data source from public databases</a:t>
            </a:r>
          </a:p>
        </p:txBody>
      </p:sp>
      <p:pic>
        <p:nvPicPr>
          <p:cNvPr id="10" name="datasets.pdf" descr="datasets.pdf">
            <a:extLst>
              <a:ext uri="{FF2B5EF4-FFF2-40B4-BE49-F238E27FC236}">
                <a16:creationId xmlns:a16="http://schemas.microsoft.com/office/drawing/2014/main" id="{6ED57A23-BFDA-E008-C943-3A4610F5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3" y="917442"/>
            <a:ext cx="7818964" cy="2932112"/>
          </a:xfrm>
          <a:prstGeom prst="rect">
            <a:avLst/>
          </a:prstGeom>
          <a:noFill/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5762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13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8" y="306283"/>
            <a:ext cx="8549166" cy="458587"/>
          </a:xfrm>
        </p:spPr>
        <p:txBody>
          <a:bodyPr/>
          <a:lstStyle/>
          <a:p>
            <a:r>
              <a:rPr lang="en-US" sz="2000" dirty="0"/>
              <a:t>In Distribution Data: Prediction Performance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65774F-F0D4-6092-0C36-9CCFC980408A}"/>
              </a:ext>
            </a:extLst>
          </p:cNvPr>
          <p:cNvSpPr/>
          <p:nvPr/>
        </p:nvSpPr>
        <p:spPr bwMode="auto">
          <a:xfrm>
            <a:off x="1877381" y="1665767"/>
            <a:ext cx="483047" cy="327861"/>
          </a:xfrm>
          <a:prstGeom prst="ellipse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11106-E8F2-76AE-BB5D-976CB20F5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27" y="1199731"/>
            <a:ext cx="6677145" cy="3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14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8" y="300089"/>
            <a:ext cx="8549166" cy="458587"/>
          </a:xfrm>
        </p:spPr>
        <p:txBody>
          <a:bodyPr/>
          <a:lstStyle/>
          <a:p>
            <a:r>
              <a:rPr lang="en-US" sz="2000" dirty="0"/>
              <a:t>In Distribution Data: Robustness of Varying Number of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D89192-9140-1D6D-D1DD-7A81BB20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060490"/>
            <a:ext cx="6858000" cy="34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3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13B418-1E22-B1A6-6C4A-B7E947E8923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61F86-6B52-2AF1-BF30-D396E8CEE9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15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543EF8-4174-C35A-A126-171612DA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366B4-C848-E2A6-C0C5-D90EE5EF26B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2107" y="701863"/>
            <a:ext cx="8169964" cy="3422986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Comparing with the existing method, Tessa, our methods PE and ED perform similar or better.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Network features can improve the prediction accuracy.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/>
              <a:t>Prediction performance is improved when adding NE, HLA, and VJ to PE, ED, especially for HLA.</a:t>
            </a:r>
          </a:p>
          <a:p>
            <a:pPr marL="454032" indent="-285750">
              <a:buFont typeface="Arial" panose="020B0604020202020204" pitchFamily="34" charset="0"/>
              <a:buChar char="•"/>
            </a:pPr>
            <a:r>
              <a:rPr lang="en-US" sz="2000" dirty="0"/>
              <a:t>Excellent performance in cases with class imbalance.</a:t>
            </a:r>
          </a:p>
          <a:p>
            <a:pPr marL="454032" indent="-285750">
              <a:buFont typeface="Arial" panose="020B0604020202020204" pitchFamily="34" charset="0"/>
              <a:buChar char="•"/>
            </a:pPr>
            <a:r>
              <a:rPr lang="en-US" sz="2000" dirty="0"/>
              <a:t>Robustness with varying number of peptides.</a:t>
            </a:r>
          </a:p>
          <a:p>
            <a:pPr marL="295268" lvl="1" indent="0">
              <a:buNone/>
            </a:pPr>
            <a:endParaRPr lang="en-US" sz="1800" dirty="0"/>
          </a:p>
          <a:p>
            <a:pPr marL="295268" lvl="1" indent="0">
              <a:buNone/>
            </a:pP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A0DE9-2490-7C5F-8726-94A9AC6F71A3}"/>
              </a:ext>
            </a:extLst>
          </p:cNvPr>
          <p:cNvSpPr txBox="1"/>
          <p:nvPr/>
        </p:nvSpPr>
        <p:spPr bwMode="auto">
          <a:xfrm>
            <a:off x="4213274" y="2011680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28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543EF8-4174-C35A-A126-171612DA0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234" y="385339"/>
            <a:ext cx="6141359" cy="82608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ACDC-2AFB-F30B-1757-30311DE83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81" b="4812"/>
          <a:stretch/>
        </p:blipFill>
        <p:spPr>
          <a:xfrm>
            <a:off x="1944974" y="3071092"/>
            <a:ext cx="919072" cy="1181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F38B98-8C91-DEAB-F21C-DA0EE71A0562}"/>
              </a:ext>
            </a:extLst>
          </p:cNvPr>
          <p:cNvSpPr/>
          <p:nvPr/>
        </p:nvSpPr>
        <p:spPr>
          <a:xfrm>
            <a:off x="1755751" y="4252660"/>
            <a:ext cx="1297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Hai Yang, MS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Senior Statistician UCSF</a:t>
            </a:r>
            <a:endParaRPr lang="en-US" sz="1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DC5EA-31A8-1F13-F353-1F9FB4A3EED8}"/>
              </a:ext>
            </a:extLst>
          </p:cNvPr>
          <p:cNvSpPr/>
          <p:nvPr/>
        </p:nvSpPr>
        <p:spPr>
          <a:xfrm>
            <a:off x="4653219" y="2499979"/>
            <a:ext cx="13568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David Oh MD, PhD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Assistant Professor UCSF</a:t>
            </a:r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19807-AB15-1C1D-12D1-B87F4E681A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0" t="4281" r="5956" b="3284"/>
          <a:stretch/>
        </p:blipFill>
        <p:spPr>
          <a:xfrm>
            <a:off x="6290969" y="1384103"/>
            <a:ext cx="788336" cy="11043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4381A6-24B9-5E0F-F937-577F72379D58}"/>
              </a:ext>
            </a:extLst>
          </p:cNvPr>
          <p:cNvSpPr/>
          <p:nvPr/>
        </p:nvSpPr>
        <p:spPr>
          <a:xfrm>
            <a:off x="3243341" y="4260721"/>
            <a:ext cx="12663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Brian Neal, MS</a:t>
            </a:r>
            <a:endParaRPr lang="en-US" sz="1000" b="1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Student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UC Riverside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A09FA-B841-7BEE-ED35-097EA6F21A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56" t="12673" r="9827"/>
          <a:stretch/>
        </p:blipFill>
        <p:spPr>
          <a:xfrm>
            <a:off x="3423678" y="3060971"/>
            <a:ext cx="839757" cy="11743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0F9397-8394-C6BF-674F-595568C48580}"/>
              </a:ext>
            </a:extLst>
          </p:cNvPr>
          <p:cNvSpPr/>
          <p:nvPr/>
        </p:nvSpPr>
        <p:spPr>
          <a:xfrm>
            <a:off x="3081599" y="2473479"/>
            <a:ext cx="15443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Lawrence Fong, MD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Professor of Medicine UCSF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3CC28-1309-7676-DFF9-A424C7F03D2F}"/>
              </a:ext>
            </a:extLst>
          </p:cNvPr>
          <p:cNvSpPr/>
          <p:nvPr/>
        </p:nvSpPr>
        <p:spPr>
          <a:xfrm>
            <a:off x="1499187" y="2488407"/>
            <a:ext cx="17456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Bridget Keenan MD, PhD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Assistant Professor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UCSF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F6CCF00-BC74-84C8-9FDC-E21DA07383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89" t="3852" r="789" b="13123"/>
          <a:stretch/>
        </p:blipFill>
        <p:spPr>
          <a:xfrm>
            <a:off x="1952118" y="1410681"/>
            <a:ext cx="845215" cy="10567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D9239B-B854-F610-F99C-1E82FCA4D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5278" y="1442534"/>
            <a:ext cx="925464" cy="1054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2DFB64-AF9E-02CA-EDF0-5915A28173D6}"/>
              </a:ext>
            </a:extLst>
          </p:cNvPr>
          <p:cNvSpPr/>
          <p:nvPr/>
        </p:nvSpPr>
        <p:spPr>
          <a:xfrm>
            <a:off x="6003322" y="2506973"/>
            <a:ext cx="13568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Tao He, PhD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Associate Professor SFSU</a:t>
            </a:r>
            <a:endParaRPr lang="en-US" sz="1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D59D56-1279-396E-9A2A-DC2558C7D766}"/>
              </a:ext>
            </a:extLst>
          </p:cNvPr>
          <p:cNvSpPr/>
          <p:nvPr/>
        </p:nvSpPr>
        <p:spPr>
          <a:xfrm>
            <a:off x="4514877" y="4229040"/>
            <a:ext cx="14884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F26D04"/>
                </a:solidFill>
                <a:latin typeface="Helvetica" pitchFamily="2" charset="0"/>
              </a:rPr>
              <a:t>Anwen</a:t>
            </a:r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 Huang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Student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UC Berkeley</a:t>
            </a:r>
            <a:endParaRPr lang="en-US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3615E0-5A89-684C-CDBB-C2CF712E2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7770" y="3060971"/>
            <a:ext cx="870961" cy="1141282"/>
          </a:xfrm>
          <a:prstGeom prst="rect">
            <a:avLst/>
          </a:prstGeom>
        </p:spPr>
      </p:pic>
      <p:pic>
        <p:nvPicPr>
          <p:cNvPr id="24" name="Content Placeholder 7">
            <a:extLst>
              <a:ext uri="{FF2B5EF4-FFF2-40B4-BE49-F238E27FC236}">
                <a16:creationId xmlns:a16="http://schemas.microsoft.com/office/drawing/2014/main" id="{3C3B356B-7BB3-17DE-4F50-CEBD9306DA1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924"/>
          <a:stretch/>
        </p:blipFill>
        <p:spPr>
          <a:xfrm>
            <a:off x="3416409" y="1413426"/>
            <a:ext cx="825932" cy="1054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2273114-4C85-8E38-EA12-A1F2C6E2135A}"/>
              </a:ext>
            </a:extLst>
          </p:cNvPr>
          <p:cNvSpPr/>
          <p:nvPr/>
        </p:nvSpPr>
        <p:spPr>
          <a:xfrm>
            <a:off x="6081531" y="3178782"/>
            <a:ext cx="29797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Cancer Immunotherapy Program at HDFCCC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Fong Lab, UCSF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Biostatistics Core, HDFCCC 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NIH/NCI R21R21CA264381 (2021-2024)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NIH/NLM R01LM013763-01A1 (2022-2026)</a:t>
            </a:r>
          </a:p>
          <a:p>
            <a:pPr marL="102870" indent="-102870">
              <a:buFont typeface="Arial" panose="020B0604020202020204" pitchFamily="34" charset="0"/>
              <a:buChar char="•"/>
            </a:pPr>
            <a:r>
              <a:rPr lang="en-US" sz="1000" dirty="0">
                <a:latin typeface="Helvetica" pitchFamily="2" charset="0"/>
              </a:rPr>
              <a:t>UCSF Prostate Cancer Pilot Award (2021-2022)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8740C7-D42A-325C-D3A3-4301305C6BCD}"/>
              </a:ext>
            </a:extLst>
          </p:cNvPr>
          <p:cNvSpPr/>
          <p:nvPr/>
        </p:nvSpPr>
        <p:spPr>
          <a:xfrm>
            <a:off x="286446" y="2566586"/>
            <a:ext cx="12381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Li Zhang, PhD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Professor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UCSF</a:t>
            </a:r>
          </a:p>
        </p:txBody>
      </p:sp>
      <p:pic>
        <p:nvPicPr>
          <p:cNvPr id="30" name="Picture 2" descr="Li Zhang | UCSF Profiles">
            <a:extLst>
              <a:ext uri="{FF2B5EF4-FFF2-40B4-BE49-F238E27FC236}">
                <a16:creationId xmlns:a16="http://schemas.microsoft.com/office/drawing/2014/main" id="{D576A06B-3390-2FC2-2C03-4534577B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5" y="1470097"/>
            <a:ext cx="734435" cy="110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786B0A-382D-B77F-8A23-F30B71E1CC33}"/>
              </a:ext>
            </a:extLst>
          </p:cNvPr>
          <p:cNvSpPr/>
          <p:nvPr/>
        </p:nvSpPr>
        <p:spPr>
          <a:xfrm>
            <a:off x="325747" y="4296059"/>
            <a:ext cx="12663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rgbClr val="F26D04"/>
                </a:solidFill>
                <a:latin typeface="Helvetica" pitchFamily="2" charset="0"/>
              </a:rPr>
              <a:t>Leah Ung, MS</a:t>
            </a:r>
            <a:endParaRPr lang="en-US" sz="10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Junior Specialist</a:t>
            </a:r>
          </a:p>
          <a:p>
            <a:pPr algn="ctr"/>
            <a:r>
              <a:rPr lang="en-US" sz="1000" dirty="0">
                <a:solidFill>
                  <a:srgbClr val="000000"/>
                </a:solidFill>
                <a:latin typeface="Helvetica" pitchFamily="2" charset="0"/>
              </a:rPr>
              <a:t>UCSF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272D99-6F9D-D7E8-930F-EACCD984898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45" r="7080"/>
          <a:stretch/>
        </p:blipFill>
        <p:spPr>
          <a:xfrm>
            <a:off x="445602" y="3074468"/>
            <a:ext cx="839758" cy="115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6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3A32B-E64E-8A70-452D-CD7AC2700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B7430-8CFD-7DB9-F585-F6629F1240C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Background &amp; Introduction</a:t>
            </a:r>
          </a:p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Materials &amp; Methods</a:t>
            </a:r>
          </a:p>
          <a:p>
            <a:pPr>
              <a:defRPr>
                <a:latin typeface="Graphik"/>
                <a:ea typeface="Graphik"/>
                <a:cs typeface="Graphik"/>
                <a:sym typeface="Graphik"/>
              </a:defRPr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 &amp; Discussions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461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3A32B-E64E-8A70-452D-CD7AC2700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B7430-8CFD-7DB9-F585-F6629F1240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3585" y="1030637"/>
            <a:ext cx="5292932" cy="3821959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TCRs attach to foreign antigens presented by MHC (HLA in human)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TCR-peptide recognition leads to T cell activation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Understanding how TCR-peptide binding works is the key to immunotherapy and disease treatments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Question: Building computational biology tools to study TCR-peptide binding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F6524-C367-E177-8DFF-79B093E4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17" y="1300352"/>
            <a:ext cx="2943898" cy="285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9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Prediction of Multi-Class Peptides by T-cell Receptor Sequences with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4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3A32B-E64E-8A70-452D-CD7AC2700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B7430-8CFD-7DB9-F585-F6629F1240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72107" y="2023970"/>
            <a:ext cx="4062997" cy="2932112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 goal is to provide an analysis tool that can estimate the probability of TCR binding to a specific peptide.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EA0576-1FA6-EA7B-1C83-742207A8AEAB}"/>
              </a:ext>
            </a:extLst>
          </p:cNvPr>
          <p:cNvSpPr txBox="1"/>
          <p:nvPr/>
        </p:nvSpPr>
        <p:spPr bwMode="auto">
          <a:xfrm>
            <a:off x="5621311" y="416726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  <a:buSzPct val="80000"/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A9A4E-D336-9381-4B09-5B3A983808FF}"/>
              </a:ext>
            </a:extLst>
          </p:cNvPr>
          <p:cNvSpPr txBox="1"/>
          <p:nvPr/>
        </p:nvSpPr>
        <p:spPr bwMode="auto">
          <a:xfrm>
            <a:off x="6258393" y="2293495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>
              <a:buClr>
                <a:schemeClr val="accent1"/>
              </a:buClr>
              <a:buSzPct val="80000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6D0316-0EFE-D5BD-9B85-584495C0F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582" y="1721343"/>
            <a:ext cx="4062350" cy="184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6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5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64644"/>
            <a:ext cx="8173580" cy="458587"/>
          </a:xfrm>
        </p:spPr>
        <p:txBody>
          <a:bodyPr wrap="square" anchor="b">
            <a:noAutofit/>
          </a:bodyPr>
          <a:lstStyle/>
          <a:p>
            <a:pPr algn="l"/>
            <a:r>
              <a:rPr lang="en-US" sz="2400" dirty="0">
                <a:latin typeface="Garamond" panose="02020404030301010803" pitchFamily="18" charset="0"/>
              </a:rPr>
              <a:t>Feature Engineering – Sequencing Embedding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A18BD-206A-24B6-71EE-E291A855B7C7}"/>
              </a:ext>
            </a:extLst>
          </p:cNvPr>
          <p:cNvSpPr txBox="1"/>
          <p:nvPr/>
        </p:nvSpPr>
        <p:spPr bwMode="auto">
          <a:xfrm>
            <a:off x="2022088" y="51295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B4118-1E30-5BB2-98EE-6B30F62F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1" y="823309"/>
            <a:ext cx="7721363" cy="30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4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474219D-7F57-E640-B22B-96B0F59B3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8" y="737190"/>
            <a:ext cx="7721363" cy="30171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6</a:t>
            </a:fld>
            <a:r>
              <a:rPr lang="en-US" dirty="0"/>
              <a:t>/16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A18BD-206A-24B6-71EE-E291A855B7C7}"/>
              </a:ext>
            </a:extLst>
          </p:cNvPr>
          <p:cNvSpPr txBox="1"/>
          <p:nvPr/>
        </p:nvSpPr>
        <p:spPr bwMode="auto">
          <a:xfrm>
            <a:off x="2022088" y="51295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AEC66-8CF4-6749-DEC0-C39EFF786C2A}"/>
              </a:ext>
            </a:extLst>
          </p:cNvPr>
          <p:cNvSpPr/>
          <p:nvPr/>
        </p:nvSpPr>
        <p:spPr bwMode="auto">
          <a:xfrm>
            <a:off x="3145536" y="1274668"/>
            <a:ext cx="517451" cy="1093627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949F4EB5-981E-F6B3-E07D-A3A9444E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10" y="152017"/>
            <a:ext cx="8173580" cy="334897"/>
          </a:xfrm>
        </p:spPr>
        <p:txBody>
          <a:bodyPr/>
          <a:lstStyle/>
          <a:p>
            <a:r>
              <a:rPr lang="en-US" sz="1800" dirty="0"/>
              <a:t>Next: Autoencoders </a:t>
            </a:r>
          </a:p>
        </p:txBody>
      </p:sp>
    </p:spTree>
    <p:extLst>
      <p:ext uri="{BB962C8B-B14F-4D97-AF65-F5344CB8AC3E}">
        <p14:creationId xmlns:p14="http://schemas.microsoft.com/office/powerpoint/2010/main" val="139955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81A446-C387-65C4-B39D-2596195B1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4" y="874350"/>
            <a:ext cx="7721363" cy="301717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7</a:t>
            </a:fld>
            <a:r>
              <a:rPr lang="en-US" dirty="0"/>
              <a:t>/16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A18BD-206A-24B6-71EE-E291A855B7C7}"/>
              </a:ext>
            </a:extLst>
          </p:cNvPr>
          <p:cNvSpPr txBox="1"/>
          <p:nvPr/>
        </p:nvSpPr>
        <p:spPr bwMode="auto">
          <a:xfrm>
            <a:off x="2022088" y="51295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AEC66-8CF4-6749-DEC0-C39EFF786C2A}"/>
              </a:ext>
            </a:extLst>
          </p:cNvPr>
          <p:cNvSpPr/>
          <p:nvPr/>
        </p:nvSpPr>
        <p:spPr bwMode="auto">
          <a:xfrm>
            <a:off x="4209268" y="1091374"/>
            <a:ext cx="1469156" cy="177069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E6653055-F056-0E9E-8135-89B9EC5A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10" y="152017"/>
            <a:ext cx="8173580" cy="334897"/>
          </a:xfrm>
        </p:spPr>
        <p:txBody>
          <a:bodyPr/>
          <a:lstStyle/>
          <a:p>
            <a:r>
              <a:rPr lang="en-US" sz="1800" dirty="0"/>
              <a:t>Next: Encoder Decoder </a:t>
            </a:r>
          </a:p>
        </p:txBody>
      </p:sp>
    </p:spTree>
    <p:extLst>
      <p:ext uri="{BB962C8B-B14F-4D97-AF65-F5344CB8AC3E}">
        <p14:creationId xmlns:p14="http://schemas.microsoft.com/office/powerpoint/2010/main" val="198941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518836-69C6-58EB-F014-B9F75190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0" y="1401369"/>
            <a:ext cx="8935600" cy="228670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8</a:t>
            </a:fld>
            <a:r>
              <a:rPr lang="en-US" dirty="0"/>
              <a:t>/16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A18BD-206A-24B6-71EE-E291A855B7C7}"/>
              </a:ext>
            </a:extLst>
          </p:cNvPr>
          <p:cNvSpPr txBox="1"/>
          <p:nvPr/>
        </p:nvSpPr>
        <p:spPr bwMode="auto">
          <a:xfrm>
            <a:off x="2022088" y="51295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AEC66-8CF4-6749-DEC0-C39EFF786C2A}"/>
              </a:ext>
            </a:extLst>
          </p:cNvPr>
          <p:cNvSpPr/>
          <p:nvPr/>
        </p:nvSpPr>
        <p:spPr bwMode="auto">
          <a:xfrm>
            <a:off x="6228764" y="1020014"/>
            <a:ext cx="2156284" cy="1887778"/>
          </a:xfrm>
          <a:prstGeom prst="rect">
            <a:avLst/>
          </a:prstGeom>
          <a:noFill/>
          <a:ln w="1905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11">
            <a:extLst>
              <a:ext uri="{FF2B5EF4-FFF2-40B4-BE49-F238E27FC236}">
                <a16:creationId xmlns:a16="http://schemas.microsoft.com/office/drawing/2014/main" id="{64540351-0777-7C90-3116-9A4659290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210" y="152017"/>
            <a:ext cx="8173580" cy="334897"/>
          </a:xfrm>
        </p:spPr>
        <p:txBody>
          <a:bodyPr/>
          <a:lstStyle/>
          <a:p>
            <a:r>
              <a:rPr lang="en-US" sz="1800" dirty="0"/>
              <a:t>Next: Graph Neural Networks </a:t>
            </a:r>
          </a:p>
        </p:txBody>
      </p:sp>
    </p:spTree>
    <p:extLst>
      <p:ext uri="{BB962C8B-B14F-4D97-AF65-F5344CB8AC3E}">
        <p14:creationId xmlns:p14="http://schemas.microsoft.com/office/powerpoint/2010/main" val="1932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E7686B-A94D-031D-A5E1-A0810A65C88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wrap="square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Prediction of Multi-Class Peptides by T-cell Receptor Sequences with Deep Learning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21BFB4-D4BB-8486-B6F2-71CD128C6F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wrap="square" anchor="b">
            <a:normAutofit/>
          </a:bodyPr>
          <a:lstStyle/>
          <a:p>
            <a:pPr>
              <a:spcAft>
                <a:spcPts val="600"/>
              </a:spcAft>
            </a:pPr>
            <a:fld id="{7BCC8D0D-EAEC-449D-9161-023DFF90F2E2}" type="slidenum">
              <a:rPr lang="en-US" smtClean="0"/>
              <a:pPr>
                <a:spcAft>
                  <a:spcPts val="600"/>
                </a:spcAft>
              </a:pPr>
              <a:t>9</a:t>
            </a:fld>
            <a:r>
              <a:rPr lang="en-US" dirty="0"/>
              <a:t>/16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59EA6-9685-DAAA-E4C4-0ACDEF12B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585" y="164644"/>
            <a:ext cx="8173580" cy="458587"/>
          </a:xfrm>
        </p:spPr>
        <p:txBody>
          <a:bodyPr wrap="square" anchor="b">
            <a:noAutofit/>
          </a:bodyPr>
          <a:lstStyle/>
          <a:p>
            <a:pPr algn="l"/>
            <a:r>
              <a:rPr lang="en-US" sz="2400" dirty="0">
                <a:latin typeface="Garamond" panose="02020404030301010803" pitchFamily="18" charset="0"/>
              </a:rPr>
              <a:t>Feature Engineering – Categorical Encoding Task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A18BD-206A-24B6-71EE-E291A855B7C7}"/>
              </a:ext>
            </a:extLst>
          </p:cNvPr>
          <p:cNvSpPr txBox="1"/>
          <p:nvPr/>
        </p:nvSpPr>
        <p:spPr bwMode="auto">
          <a:xfrm>
            <a:off x="2022088" y="512956"/>
            <a:ext cx="0" cy="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none" lIns="0" tIns="0" rIns="0" bIns="0" rtlCol="0">
            <a:noAutofit/>
          </a:bodyPr>
          <a:lstStyle/>
          <a:p>
            <a:pPr marL="342900" indent="-342900">
              <a:buClr>
                <a:schemeClr val="accent1"/>
              </a:buClr>
              <a:buSzPct val="8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A2AED-D1BD-05B4-D639-BDC15FD41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4"/>
          <a:stretch/>
        </p:blipFill>
        <p:spPr>
          <a:xfrm>
            <a:off x="1734816" y="994452"/>
            <a:ext cx="5098145" cy="27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7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CSF Classic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 Pattern 1">
  <a:themeElements>
    <a:clrScheme name="USCF Template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178CCB"/>
      </a:accent1>
      <a:accent2>
        <a:srgbClr val="16A0AC"/>
      </a:accent2>
      <a:accent3>
        <a:srgbClr val="32A03E"/>
      </a:accent3>
      <a:accent4>
        <a:srgbClr val="6E61D7"/>
      </a:accent4>
      <a:accent5>
        <a:srgbClr val="A238BA"/>
      </a:accent5>
      <a:accent6>
        <a:srgbClr val="C32882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38576</TotalTime>
  <Words>1079</Words>
  <Application>Microsoft Macintosh PowerPoint</Application>
  <PresentationFormat>On-screen Show (16:9)</PresentationFormat>
  <Paragraphs>180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.AppleSystemUIFont</vt:lpstr>
      <vt:lpstr>Arial</vt:lpstr>
      <vt:lpstr>Garamond</vt:lpstr>
      <vt:lpstr>Helvetica</vt:lpstr>
      <vt:lpstr>Times New Roman</vt:lpstr>
      <vt:lpstr>Wingdings</vt:lpstr>
      <vt:lpstr>UCSF Classic</vt:lpstr>
      <vt:lpstr>UCSF Contemporary Pattern 1</vt:lpstr>
      <vt:lpstr>Prediction of Multi-Class Peptides by T-cell Receptor Sequences with Deep Learning</vt:lpstr>
      <vt:lpstr>Presentation Outline</vt:lpstr>
      <vt:lpstr>Background</vt:lpstr>
      <vt:lpstr>Primary Goal</vt:lpstr>
      <vt:lpstr>Feature Engineering – Sequencing Embedding Module</vt:lpstr>
      <vt:lpstr>Next: Autoencoders </vt:lpstr>
      <vt:lpstr>Next: Encoder Decoder </vt:lpstr>
      <vt:lpstr>Next: Graph Neural Networks </vt:lpstr>
      <vt:lpstr>Feature Engineering – Categorical Encoding Task</vt:lpstr>
      <vt:lpstr>Bayesian Fully-connected Feed Forward </vt:lpstr>
      <vt:lpstr>Results &amp; Discussions</vt:lpstr>
      <vt:lpstr>Data source from public databases</vt:lpstr>
      <vt:lpstr>In Distribution Data: Prediction Performance</vt:lpstr>
      <vt:lpstr>In Distribution Data: Robustness of Varying Number of Classes</vt:lpstr>
      <vt:lpstr>Conclusions and Discussion</vt:lpstr>
      <vt:lpstr>Acknowledgements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Le, Phi Long</cp:lastModifiedBy>
  <cp:revision>206</cp:revision>
  <dcterms:created xsi:type="dcterms:W3CDTF">2017-04-18T17:07:44Z</dcterms:created>
  <dcterms:modified xsi:type="dcterms:W3CDTF">2024-05-14T21:52:47Z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